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9" r:id="rId1"/>
  </p:sldMasterIdLst>
  <p:notesMasterIdLst>
    <p:notesMasterId r:id="rId43"/>
  </p:notesMasterIdLst>
  <p:sldIdLst>
    <p:sldId id="256" r:id="rId2"/>
    <p:sldId id="350" r:id="rId3"/>
    <p:sldId id="351" r:id="rId4"/>
    <p:sldId id="352" r:id="rId5"/>
    <p:sldId id="353" r:id="rId6"/>
    <p:sldId id="357" r:id="rId7"/>
    <p:sldId id="354" r:id="rId8"/>
    <p:sldId id="358" r:id="rId9"/>
    <p:sldId id="355" r:id="rId10"/>
    <p:sldId id="403" r:id="rId11"/>
    <p:sldId id="404" r:id="rId12"/>
    <p:sldId id="405" r:id="rId13"/>
    <p:sldId id="406" r:id="rId14"/>
    <p:sldId id="407" r:id="rId15"/>
    <p:sldId id="408" r:id="rId16"/>
    <p:sldId id="409" r:id="rId17"/>
    <p:sldId id="410" r:id="rId18"/>
    <p:sldId id="411" r:id="rId19"/>
    <p:sldId id="412" r:id="rId20"/>
    <p:sldId id="413" r:id="rId21"/>
    <p:sldId id="426" r:id="rId22"/>
    <p:sldId id="415" r:id="rId23"/>
    <p:sldId id="416" r:id="rId24"/>
    <p:sldId id="417" r:id="rId25"/>
    <p:sldId id="418" r:id="rId26"/>
    <p:sldId id="419" r:id="rId27"/>
    <p:sldId id="420" r:id="rId28"/>
    <p:sldId id="422" r:id="rId29"/>
    <p:sldId id="423" r:id="rId30"/>
    <p:sldId id="424" r:id="rId31"/>
    <p:sldId id="425" r:id="rId32"/>
    <p:sldId id="427" r:id="rId33"/>
    <p:sldId id="428" r:id="rId34"/>
    <p:sldId id="429" r:id="rId35"/>
    <p:sldId id="430" r:id="rId36"/>
    <p:sldId id="431" r:id="rId37"/>
    <p:sldId id="432" r:id="rId38"/>
    <p:sldId id="434" r:id="rId39"/>
    <p:sldId id="433" r:id="rId40"/>
    <p:sldId id="435" r:id="rId41"/>
    <p:sldId id="339" r:id="rId42"/>
  </p:sldIdLst>
  <p:sldSz cx="9144000" cy="6858000" type="screen4x3"/>
  <p:notesSz cx="6888163" cy="100203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66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06" autoAdjust="0"/>
    <p:restoredTop sz="90651" autoAdjust="0"/>
  </p:normalViewPr>
  <p:slideViewPr>
    <p:cSldViewPr>
      <p:cViewPr varScale="1">
        <p:scale>
          <a:sx n="71" d="100"/>
          <a:sy n="71" d="100"/>
        </p:scale>
        <p:origin x="-11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9800" y="750888"/>
            <a:ext cx="5008563" cy="3757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59325"/>
            <a:ext cx="5510213" cy="451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2ECE1FD-41F0-4101-819B-495A2D6A49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Straight Connector 9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A7B2DCD-0D15-459F-83C4-A638F6769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070CF-4BBD-4678-A043-473DE5E37F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DCC5EE6E-0685-44DA-8276-F5C8F565E2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D9AF8-64DB-4A96-B86A-0E41C697E9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79BA98-7613-466D-A644-58A6D84112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7A69D-79CD-488A-9089-3946DF7BAB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AC2C0-79B3-4BA2-B4DD-673AF72071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F595F-EACF-4285-91BF-767BE4DADC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4E47C-3C26-42D5-B4A4-259354213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08C17-903C-4FD4-B6E4-7D62531236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Rectangle 9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62C763D-814A-4B90-926E-F208BB9695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Text Placeholder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2ECD791C-3083-4740-BE46-450B924326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795" r:id="rId2"/>
    <p:sldLayoutId id="2147483803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4" r:id="rId9"/>
    <p:sldLayoutId id="2147483801" r:id="rId10"/>
    <p:sldLayoutId id="2147483805" r:id="rId11"/>
  </p:sldLayoutIdLst>
  <p:transition spd="med">
    <p:wipe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66868" y="533400"/>
            <a:ext cx="5105400" cy="439579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dirty="0" smtClean="0"/>
              <a:t>обеспечение </a:t>
            </a:r>
            <a:r>
              <a:rPr lang="ru-RU" sz="4000" dirty="0" smtClean="0"/>
              <a:t>информационной безопасности </a:t>
            </a:r>
            <a:r>
              <a:rPr lang="ru-RU" sz="4000" dirty="0" smtClean="0"/>
              <a:t>Р</a:t>
            </a:r>
            <a:r>
              <a:rPr lang="ru-RU" sz="4400" dirty="0" smtClean="0"/>
              <a:t>Ф</a:t>
            </a:r>
            <a:br>
              <a:rPr lang="ru-RU" sz="4400" dirty="0" smtClean="0"/>
            </a:br>
            <a:r>
              <a:rPr lang="ru-RU" sz="3200" dirty="0" smtClean="0"/>
              <a:t>(продолжение)</a:t>
            </a:r>
            <a:endParaRPr lang="ru-RU" sz="3200" dirty="0" smtClean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обеспечения </a:t>
            </a:r>
            <a:r>
              <a:rPr lang="ru-RU" dirty="0" err="1" smtClean="0"/>
              <a:t>иб</a:t>
            </a:r>
            <a:r>
              <a:rPr lang="ru-RU" dirty="0" smtClean="0"/>
              <a:t> </a:t>
            </a:r>
            <a:r>
              <a:rPr lang="ru-RU" dirty="0" err="1" smtClean="0"/>
              <a:t>рф</a:t>
            </a:r>
            <a:r>
              <a:rPr lang="ru-RU" dirty="0" smtClean="0"/>
              <a:t> в различных сферах общественной жизни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428750"/>
            <a:ext cx="7858125" cy="5429250"/>
          </a:xfrm>
        </p:spPr>
        <p:txBody>
          <a:bodyPr>
            <a:normAutofit/>
          </a:bodyPr>
          <a:lstStyle/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 экономики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 внутренней политики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 внешней политики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 духовной жизни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науки и техники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800" dirty="0" smtClean="0"/>
              <a:t>общегосударственных информационных и телекоммуникационных системах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8143900" cy="1000148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 smtClean="0"/>
              <a:t>Объекты  </a:t>
            </a:r>
            <a:r>
              <a:rPr lang="ru-RU" sz="2000" dirty="0" err="1" smtClean="0"/>
              <a:t>иБ</a:t>
            </a:r>
            <a:r>
              <a:rPr lang="ru-RU" sz="2000" dirty="0" smtClean="0"/>
              <a:t> В сфере общегосударственных информационных и телекоммуникационных системах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rmAutofit fontScale="32500" lnSpcReduction="20000"/>
          </a:bodyPr>
          <a:lstStyle/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8000" dirty="0" smtClean="0"/>
              <a:t>       информационные ресурсы, содержащие сведения, отнесенные к государственной тайне, и конфиденциальную информацию;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80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8000" dirty="0" smtClean="0"/>
              <a:t>       средства и системы информатизации (средства вычислительной техники, информационно-вычислительные комплексы, сети и системы), программные средства (операционные системы, системы управления базами данных, другое общесистемное и прикладное программное обеспечение), автоматизированные системы управления, системы связи и передачи данных, осуществляющие прием, обработку, хранение и передачу информации ограниченного доступа, их информативные физические поля;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11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8143900" cy="1000148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 smtClean="0"/>
              <a:t>Объекты  </a:t>
            </a:r>
            <a:r>
              <a:rPr lang="ru-RU" sz="2000" dirty="0" err="1" smtClean="0"/>
              <a:t>иБ</a:t>
            </a:r>
            <a:r>
              <a:rPr lang="ru-RU" sz="2000" dirty="0" smtClean="0"/>
              <a:t> В сфере общегосударственных информационных и телекоммуникационных системах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rmAutofit fontScale="32500" lnSpcReduction="20000"/>
          </a:bodyPr>
          <a:lstStyle/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8000" dirty="0" smtClean="0"/>
              <a:t>          технические средства и системы, обрабатывающие открытую информацию, но размещенные в помещениях, в которых обрабатывается информация ограниченного доступа, а также сами помещения, предназначенные для обработки такой информации;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80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8000" dirty="0" smtClean="0"/>
              <a:t>       помещения, предназначенные для ведения закрытых переговоров, а также переговоров, в ходе которых оглашаются сведения ограниченного доступа.</a:t>
            </a:r>
            <a:br>
              <a:rPr lang="ru-RU" sz="8000" dirty="0" smtClean="0"/>
            </a:br>
            <a:endParaRPr lang="ru-RU" sz="80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7400" dirty="0" smtClean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8143900" cy="1000148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 smtClean="0"/>
              <a:t>угрозы </a:t>
            </a:r>
            <a:r>
              <a:rPr lang="ru-RU" sz="2000" dirty="0" err="1" smtClean="0"/>
              <a:t>иб</a:t>
            </a:r>
            <a:r>
              <a:rPr lang="ru-RU" sz="2000" dirty="0" smtClean="0"/>
              <a:t> в сфере общегосударственных информационных и телекоммуникационных системах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rmAutofit fontScale="25000" lnSpcReduction="20000"/>
          </a:bodyPr>
          <a:lstStyle/>
          <a:p>
            <a:pPr marL="357188" indent="-357188">
              <a:buClrTx/>
              <a:buNone/>
              <a:defRPr/>
            </a:pPr>
            <a:endParaRPr lang="ru-RU" sz="32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9600" dirty="0" smtClean="0"/>
              <a:t>       деятельность специальных служб иностранных государств, преступных сообществ, организаций и групп, противозаконная деятельность отдельных лиц, направленная на получение несанкционированного доступа к информации и осуществление контроля за функционированием информационных и телекоммуникационных систем;</a:t>
            </a:r>
          </a:p>
          <a:p>
            <a:pPr marL="357188" indent="-357188">
              <a:buClrTx/>
              <a:buNone/>
              <a:defRPr/>
            </a:pPr>
            <a:endParaRPr lang="ru-RU" sz="96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9600" dirty="0" smtClean="0"/>
              <a:t>       вынужденное в силу объективного отставания отечественной промышленности использование при создании и развитии информационных и телекоммуникационных систем импортных программно-аппаратных средств;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13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8143900" cy="1000148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 smtClean="0"/>
              <a:t>угрозы </a:t>
            </a:r>
            <a:r>
              <a:rPr lang="ru-RU" sz="2000" dirty="0" err="1" smtClean="0"/>
              <a:t>иб</a:t>
            </a:r>
            <a:r>
              <a:rPr lang="ru-RU" sz="2000" dirty="0" smtClean="0"/>
              <a:t> в сфере общегосударственных информационных и телекоммуникационных системах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rmAutofit fontScale="25000" lnSpcReduction="20000"/>
          </a:bodyPr>
          <a:lstStyle/>
          <a:p>
            <a:pPr marL="357188" indent="-357188">
              <a:buClrTx/>
              <a:buNone/>
              <a:defRPr/>
            </a:pPr>
            <a:endParaRPr lang="ru-RU" sz="32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9600" dirty="0" smtClean="0"/>
              <a:t>       нарушение установленного регламента сбора, обработки и передачи информации, преднамеренные действия и ошибки персонала информационных и телекоммуникационных систем, отказ технических средств и сбои программного обеспечения в информационных и телекоммуникационных системах;</a:t>
            </a:r>
          </a:p>
          <a:p>
            <a:pPr marL="357188" indent="-357188">
              <a:buClrTx/>
              <a:buNone/>
              <a:defRPr/>
            </a:pPr>
            <a:endParaRPr lang="ru-RU" sz="96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9600" dirty="0" smtClean="0"/>
              <a:t>       использование </a:t>
            </a:r>
            <a:r>
              <a:rPr lang="ru-RU" sz="9600" dirty="0" err="1" smtClean="0"/>
              <a:t>несертифицированных</a:t>
            </a:r>
            <a:r>
              <a:rPr lang="ru-RU" sz="9600" dirty="0" smtClean="0"/>
              <a:t> в соответствии с требованиями безопасности средств и систем информатизации и связи, а также средств защиты информации и контроля их эффективности;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14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8143900" cy="1000148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 smtClean="0"/>
              <a:t>угрозы </a:t>
            </a:r>
            <a:r>
              <a:rPr lang="ru-RU" sz="2000" dirty="0" err="1" smtClean="0"/>
              <a:t>иб</a:t>
            </a:r>
            <a:r>
              <a:rPr lang="ru-RU" sz="2000" dirty="0" smtClean="0"/>
              <a:t> в сфере общегосударственных информационных и телекоммуникационных системах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rmAutofit/>
          </a:bodyPr>
          <a:lstStyle/>
          <a:p>
            <a:pPr marL="357188" indent="-357188">
              <a:buClrTx/>
              <a:buNone/>
              <a:defRPr/>
            </a:pPr>
            <a:endParaRPr lang="ru-RU" sz="24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400" dirty="0" smtClean="0"/>
              <a:t>        привлечение к работам по созданию, развитию и защите информационных и телекоммуникационных систем организаций и фирм, не имеющих государственных лицензий на осуществление этих видов деятельности.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24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24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24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2400" dirty="0" smtClean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15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меры по обеспечению </a:t>
            </a:r>
            <a:r>
              <a:rPr lang="ru-RU" sz="2800" dirty="0" err="1" smtClean="0"/>
              <a:t>иб</a:t>
            </a:r>
            <a:r>
              <a:rPr lang="ru-RU" sz="2800" dirty="0" smtClean="0"/>
              <a:t> в сфере общегосударственных информационных и телекоммуникационных системах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r>
              <a:rPr lang="ru-RU" sz="2800" dirty="0" smtClean="0"/>
              <a:t>       предотвращение перехвата </a:t>
            </a:r>
            <a:r>
              <a:rPr lang="ru-RU" sz="2800" dirty="0" err="1" smtClean="0"/>
              <a:t>информа-ции</a:t>
            </a:r>
            <a:r>
              <a:rPr lang="ru-RU" sz="2800" dirty="0" smtClean="0"/>
              <a:t> из помещений и с объектов, а также информации, передаваемой по каналам связи с помощью технических средств;</a:t>
            </a:r>
          </a:p>
          <a:p>
            <a:r>
              <a:rPr lang="ru-RU" sz="2800" dirty="0" smtClean="0"/>
              <a:t>       исключение несанкционированного доступа к обрабатываемой или хранящейся в технических средствах информации</a:t>
            </a:r>
            <a:r>
              <a:rPr lang="ru-RU" sz="2800" dirty="0" smtClean="0"/>
              <a:t>;</a:t>
            </a:r>
          </a:p>
          <a:p>
            <a:r>
              <a:rPr lang="ru-RU" sz="2800" dirty="0" smtClean="0"/>
              <a:t>       предотвращение утечки информации по техническим каналам, возникающей при эксплуатации технических средств ее обработки, хранения и передачи;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16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меры по обеспечению </a:t>
            </a:r>
            <a:r>
              <a:rPr lang="ru-RU" sz="2800" dirty="0" err="1" smtClean="0"/>
              <a:t>иб</a:t>
            </a:r>
            <a:r>
              <a:rPr lang="ru-RU" sz="2800" dirty="0" smtClean="0"/>
              <a:t> в сфере общегосударственных информационных и телекоммуникационных системах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r>
              <a:rPr lang="ru-RU" sz="2800" dirty="0" smtClean="0"/>
              <a:t>       предотвращение специальных программно-технических воздействий, вызывающих разрушение, уничтожение, искажение информации или сбои в работе средств информатизации;</a:t>
            </a:r>
          </a:p>
          <a:p>
            <a:endParaRPr lang="ru-RU" sz="2800" dirty="0" smtClean="0"/>
          </a:p>
          <a:p>
            <a:r>
              <a:rPr lang="ru-RU" sz="2800" dirty="0" smtClean="0"/>
              <a:t>       обеспечение информационной </a:t>
            </a:r>
            <a:r>
              <a:rPr lang="ru-RU" sz="2800" dirty="0" err="1" smtClean="0"/>
              <a:t>безо-пасности</a:t>
            </a:r>
            <a:r>
              <a:rPr lang="ru-RU" sz="2800" dirty="0" smtClean="0"/>
              <a:t> при подключении </a:t>
            </a:r>
            <a:r>
              <a:rPr lang="ru-RU" sz="2800" dirty="0" err="1" smtClean="0"/>
              <a:t>общегосударст-венных</a:t>
            </a:r>
            <a:r>
              <a:rPr lang="ru-RU" sz="2800" dirty="0" smtClean="0"/>
              <a:t> информационных и </a:t>
            </a:r>
            <a:r>
              <a:rPr lang="ru-RU" sz="2800" dirty="0" err="1" smtClean="0"/>
              <a:t>телекоммуника-ционных</a:t>
            </a:r>
            <a:r>
              <a:rPr lang="ru-RU" sz="2800" dirty="0" smtClean="0"/>
              <a:t> систем к внешним </a:t>
            </a:r>
            <a:r>
              <a:rPr lang="ru-RU" sz="2800" dirty="0" err="1" smtClean="0"/>
              <a:t>информацион-ным</a:t>
            </a:r>
            <a:r>
              <a:rPr lang="ru-RU" sz="2800" dirty="0" smtClean="0"/>
              <a:t> сетям, включая международные;</a:t>
            </a:r>
            <a:endParaRPr lang="ru-RU" sz="2800" dirty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17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меры по обеспечению </a:t>
            </a:r>
            <a:r>
              <a:rPr lang="ru-RU" sz="2800" dirty="0" err="1" smtClean="0"/>
              <a:t>иб</a:t>
            </a:r>
            <a:r>
              <a:rPr lang="ru-RU" sz="2800" dirty="0" smtClean="0"/>
              <a:t> в сфере общегосударственных информационных и телекоммуникационных системах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 </a:t>
            </a:r>
          </a:p>
          <a:p>
            <a:r>
              <a:rPr lang="ru-RU" sz="2800" dirty="0" smtClean="0"/>
              <a:t>       обеспечение безопасности конфиденциальной информации при взаимодействии информационных и телекоммуникационных систем различных классов защищенности;</a:t>
            </a:r>
          </a:p>
          <a:p>
            <a:endParaRPr lang="ru-RU" sz="2800" dirty="0" smtClean="0"/>
          </a:p>
          <a:p>
            <a:r>
              <a:rPr lang="ru-RU" sz="2800" dirty="0" smtClean="0"/>
              <a:t>       выявление внедренных на объекты и в технические средства электронных устройств перехвата информации.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18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800" dirty="0" smtClean="0"/>
              <a:t>организационно-техническими мероприятия по защите информации в общегосударственных информационных и телекоммуникационных системах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r>
              <a:rPr lang="ru-RU" sz="2800" dirty="0" smtClean="0"/>
              <a:t>        лицензирование деятельности </a:t>
            </a:r>
            <a:r>
              <a:rPr lang="ru-RU" sz="2800" dirty="0" err="1" smtClean="0"/>
              <a:t>органи-заций</a:t>
            </a:r>
            <a:r>
              <a:rPr lang="ru-RU" sz="2800" dirty="0" smtClean="0"/>
              <a:t> в области защиты информации;</a:t>
            </a:r>
          </a:p>
          <a:p>
            <a:endParaRPr lang="ru-RU" sz="2800" dirty="0" smtClean="0"/>
          </a:p>
          <a:p>
            <a:r>
              <a:rPr lang="ru-RU" sz="2800" dirty="0" smtClean="0"/>
              <a:t>       аттестация объектов информатизации по выполнению требований обеспечения защиты информации при проведении работ, связанных с использованием сведений, составляющих государственную тайну;</a:t>
            </a:r>
          </a:p>
          <a:p>
            <a:endParaRPr lang="ru-RU" sz="2800" dirty="0" smtClean="0"/>
          </a:p>
          <a:p>
            <a:r>
              <a:rPr lang="ru-RU" sz="2800" dirty="0" smtClean="0"/>
              <a:t>      создание и применение </a:t>
            </a:r>
            <a:r>
              <a:rPr lang="ru-RU" sz="2800" dirty="0" err="1" smtClean="0"/>
              <a:t>информацион-ных</a:t>
            </a:r>
            <a:r>
              <a:rPr lang="ru-RU" sz="2800" dirty="0" smtClean="0"/>
              <a:t> и автоматизированных систем управления в защищенном исполнении; </a:t>
            </a:r>
            <a:endParaRPr lang="ru-RU" sz="2800" dirty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19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обеспечения </a:t>
            </a:r>
            <a:r>
              <a:rPr lang="ru-RU" dirty="0" err="1" smtClean="0"/>
              <a:t>иб</a:t>
            </a:r>
            <a:r>
              <a:rPr lang="ru-RU" dirty="0" smtClean="0"/>
              <a:t> </a:t>
            </a:r>
            <a:r>
              <a:rPr lang="ru-RU" dirty="0" err="1" smtClean="0"/>
              <a:t>рф</a:t>
            </a:r>
            <a:r>
              <a:rPr lang="ru-RU" dirty="0" smtClean="0"/>
              <a:t> в различных сферах общественной жизни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428750"/>
            <a:ext cx="7858125" cy="5429250"/>
          </a:xfrm>
        </p:spPr>
        <p:txBody>
          <a:bodyPr>
            <a:normAutofit/>
          </a:bodyPr>
          <a:lstStyle/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36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 экономики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 внутренней политики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 внешней политики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духовной жизни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 науки и техники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800" dirty="0" smtClean="0"/>
              <a:t>организационно-техническими мероприятия по защите информации в общегосударственных информационных и телекоммуникационных системах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r>
              <a:rPr lang="ru-RU" sz="2800" dirty="0" smtClean="0"/>
              <a:t>        сертификация средств защиты </a:t>
            </a:r>
            <a:r>
              <a:rPr lang="ru-RU" sz="2800" dirty="0" err="1" smtClean="0"/>
              <a:t>инфор-мации</a:t>
            </a:r>
            <a:r>
              <a:rPr lang="ru-RU" sz="2800" dirty="0" smtClean="0"/>
              <a:t> и контроля эффективности их </a:t>
            </a:r>
            <a:r>
              <a:rPr lang="ru-RU" sz="2800" dirty="0" err="1" smtClean="0"/>
              <a:t>ис-пользования</a:t>
            </a:r>
            <a:r>
              <a:rPr lang="ru-RU" sz="2800" dirty="0" smtClean="0"/>
              <a:t>, а также защищенности </a:t>
            </a:r>
            <a:r>
              <a:rPr lang="ru-RU" sz="2800" dirty="0" err="1" smtClean="0"/>
              <a:t>ин-формации</a:t>
            </a:r>
            <a:r>
              <a:rPr lang="ru-RU" sz="2800" dirty="0" smtClean="0"/>
              <a:t> от утечки по техническим каналам систем и средств информатизации и связи;</a:t>
            </a:r>
          </a:p>
          <a:p>
            <a:endParaRPr lang="ru-RU" sz="2800" dirty="0" smtClean="0"/>
          </a:p>
          <a:p>
            <a:r>
              <a:rPr lang="ru-RU" sz="2800" dirty="0" smtClean="0"/>
              <a:t>       введение территориальных, частотных, энергетических, пространственных и </a:t>
            </a:r>
            <a:r>
              <a:rPr lang="ru-RU" sz="2800" dirty="0" err="1" smtClean="0"/>
              <a:t>вре-менных</a:t>
            </a:r>
            <a:r>
              <a:rPr lang="ru-RU" sz="2800" dirty="0" smtClean="0"/>
              <a:t> ограничений в режимах </a:t>
            </a:r>
            <a:r>
              <a:rPr lang="ru-RU" sz="2800" dirty="0" err="1" smtClean="0"/>
              <a:t>исполь-зования</a:t>
            </a:r>
            <a:r>
              <a:rPr lang="ru-RU" sz="2800" dirty="0" smtClean="0"/>
              <a:t> технических средств, подлежащих защите.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20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обеспечения </a:t>
            </a:r>
            <a:r>
              <a:rPr lang="ru-RU" dirty="0" err="1" smtClean="0"/>
              <a:t>иб</a:t>
            </a:r>
            <a:r>
              <a:rPr lang="ru-RU" dirty="0" smtClean="0"/>
              <a:t> </a:t>
            </a:r>
            <a:r>
              <a:rPr lang="ru-RU" dirty="0" err="1" smtClean="0"/>
              <a:t>рф</a:t>
            </a:r>
            <a:r>
              <a:rPr lang="ru-RU" dirty="0" smtClean="0"/>
              <a:t> в различных сферах общественной жизни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428750"/>
            <a:ext cx="7858125" cy="5429250"/>
          </a:xfrm>
        </p:spPr>
        <p:txBody>
          <a:bodyPr>
            <a:normAutofit/>
          </a:bodyPr>
          <a:lstStyle/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 экономики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 внутренней политики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 внешней политики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 духовной жизни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науки и техники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800" dirty="0" smtClean="0"/>
              <a:t>общегосударственных информационных и телекоммуникационных системах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 обороны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21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8143900" cy="1000148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 smtClean="0"/>
              <a:t>Объекты информационной безопасности РФ</a:t>
            </a:r>
            <a:br>
              <a:rPr lang="ru-RU" sz="2000" dirty="0" smtClean="0"/>
            </a:br>
            <a:r>
              <a:rPr lang="ru-RU" sz="2000" dirty="0" smtClean="0"/>
              <a:t> в сфере обороны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071546"/>
            <a:ext cx="7858125" cy="5786454"/>
          </a:xfrm>
        </p:spPr>
        <p:txBody>
          <a:bodyPr>
            <a:normAutofit fontScale="25000" lnSpcReduction="20000"/>
          </a:bodyPr>
          <a:lstStyle/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8000" dirty="0" smtClean="0"/>
              <a:t>       информационная инфраструктура центральных органов военного управления и органов военного управления видов Вооруженных Сил РФ и родов войск, объединений, соединений, воинских частей и организаций, входящих в Вооруженные Силы РФ, научно-исследовательских учреждений Министерства обороны РФ;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80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8000" dirty="0" smtClean="0"/>
              <a:t>       информационные ресурсы предприятий оборонного комплекса и научно-исследовательских учреждений, выполняющих государственные оборонные заказы либо занимающихся оборонной проблематикой;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80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8000" dirty="0" smtClean="0"/>
              <a:t>       программно-технические средства автоматизированных и автоматических систем управления войсками и оружием, вооружения и военной техники, оснащенных средствами информатизации;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80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8000" dirty="0" smtClean="0"/>
              <a:t>       информационные ресурсы, системы связи и информационная инфраструктура других войск, воинских формирований и органов.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22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8143900" cy="1000148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 smtClean="0"/>
              <a:t>Внешние угрозы информационной безопасности РФ</a:t>
            </a:r>
            <a:br>
              <a:rPr lang="ru-RU" sz="2000" dirty="0" smtClean="0"/>
            </a:br>
            <a:r>
              <a:rPr lang="ru-RU" sz="2000" dirty="0" smtClean="0"/>
              <a:t> в сфере обороны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rmAutofit/>
          </a:bodyPr>
          <a:lstStyle/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000" dirty="0" smtClean="0"/>
              <a:t>       все виды разведывательной деятельности зарубежных государств;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20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000" dirty="0" smtClean="0"/>
              <a:t>       информационно-технические воздействия (в том числе радиоэлектронная борьба, проникновение в компьютерные сети) со стороны вероятных противников;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20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000" dirty="0" smtClean="0"/>
              <a:t>       диверсионно-подрывная деятельность специальных служб иностранных государств, осуществляемая методами информационно-психологического воздействия;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20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000" dirty="0" smtClean="0"/>
              <a:t>       деятельность иностранных политических, экономических и военных структур, направленная против интересов РФ в сфере обороны.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23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8143900" cy="1000148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 smtClean="0"/>
              <a:t>Внутренние угрозы информационной безопасности РФ</a:t>
            </a:r>
            <a:br>
              <a:rPr lang="ru-RU" sz="2000" dirty="0" smtClean="0"/>
            </a:br>
            <a:r>
              <a:rPr lang="ru-RU" sz="2000" dirty="0" smtClean="0"/>
              <a:t> в сфере обороны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800" dirty="0" smtClean="0"/>
              <a:t>            нарушение установленного регламента сбора, обработки, хранения и передачи информации, находящейся в штабах и учреждениях Министерства обороны РФ, на предприятиях оборонного комплекса;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28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800" dirty="0" smtClean="0"/>
              <a:t>       преднамеренные действия, а также ошибки персонала информационных и телекоммуникационных систем специального назначения;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24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8143900" cy="1000148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 smtClean="0"/>
              <a:t>Внутренние угрозы информационной безопасности РФ</a:t>
            </a:r>
            <a:br>
              <a:rPr lang="ru-RU" sz="2000" dirty="0" smtClean="0"/>
            </a:br>
            <a:r>
              <a:rPr lang="ru-RU" sz="2000" dirty="0" smtClean="0"/>
              <a:t> в сфере обороны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28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800" dirty="0" smtClean="0"/>
              <a:t>       ненадежное функционирование информационных и телекоммуникационных систем специального назначения;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28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800" dirty="0" smtClean="0"/>
              <a:t>       возможная информационно-пропагандистская деятельность, подрывающая престиж Вооруженных Сил РФ и их боеготовность;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25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8143900" cy="1000148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 smtClean="0"/>
              <a:t>Внутренние угрозы информационной безопасности РФ</a:t>
            </a:r>
            <a:br>
              <a:rPr lang="ru-RU" sz="2000" dirty="0" smtClean="0"/>
            </a:br>
            <a:r>
              <a:rPr lang="ru-RU" sz="2000" dirty="0" smtClean="0"/>
              <a:t> в сфере обороны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800" dirty="0" smtClean="0"/>
              <a:t>       нерешенность вопросов защиты интеллектуальной собственности предприятий оборонного комплекса, приводящая к утечке за рубеж ценнейших государственных информационных ресурсов;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28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800" dirty="0" smtClean="0"/>
              <a:t>       нерешенность вопросов социальной защиты военнослужащих и членов их семей.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26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меры по обеспечению информационной безопасности РФ в сфере обороны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r>
              <a:rPr lang="ru-RU" sz="2800" dirty="0" smtClean="0"/>
              <a:t>       систематическое выявление угроз и их источников, структуризация целей обеспечения информационной безопасности в сфере обороны и определение соответствующих практических задач;</a:t>
            </a:r>
          </a:p>
          <a:p>
            <a:endParaRPr lang="ru-RU" sz="2800" dirty="0" smtClean="0"/>
          </a:p>
          <a:p>
            <a:r>
              <a:rPr lang="ru-RU" sz="2800" dirty="0" smtClean="0"/>
              <a:t>       совершенствование структуры функциональных органов системы обеспечения информационной безопасности в сфере обороны и координация их взаимодействия;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27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меры по обеспечению информационной безопасности РФ в сфере обороны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r>
              <a:rPr lang="ru-RU" sz="2800" dirty="0" smtClean="0"/>
              <a:t>       проведение сертификации общего и специального программного обеспечения, пакетов прикладных программ и средств защиты информации в существующих и создаваемых автоматизированных системах управления военного назначения и системах связи, имеющих в своем составе элементы вычислительной техники;</a:t>
            </a:r>
          </a:p>
          <a:p>
            <a:endParaRPr lang="ru-RU" sz="2800" dirty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28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меры по обеспечению информационной безопасности РФ в сфере обороны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r>
              <a:rPr lang="ru-RU" sz="2800" dirty="0" smtClean="0"/>
              <a:t>       постоянное совершенствование средств защиты информации от несанкционированного доступа, развитие защищенных систем связи и управления войсками и оружием, повышение надежности специального программного обеспечения;</a:t>
            </a:r>
            <a:endParaRPr lang="ru-RU" sz="2800" dirty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29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8143900" cy="1000148"/>
          </a:xfrm>
        </p:spPr>
        <p:txBody>
          <a:bodyPr anchor="ctr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600" dirty="0" smtClean="0"/>
              <a:t>Объекты  информационной безопасности  </a:t>
            </a:r>
            <a:br>
              <a:rPr lang="ru-RU" sz="2600" dirty="0" smtClean="0"/>
            </a:br>
            <a:r>
              <a:rPr lang="ru-RU" sz="2600" dirty="0" smtClean="0"/>
              <a:t>в сфере </a:t>
            </a:r>
            <a:r>
              <a:rPr lang="ru-RU" sz="2400" dirty="0" smtClean="0"/>
              <a:t>науки и техники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6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rmAutofit fontScale="25000" lnSpcReduction="20000"/>
          </a:bodyPr>
          <a:lstStyle/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9600" dirty="0" smtClean="0"/>
              <a:t>    </a:t>
            </a:r>
            <a:r>
              <a:rPr lang="ru-RU" sz="11200" dirty="0" smtClean="0"/>
              <a:t>  результаты фундаментальных, поисковых и прикладных научных исследований, потенциально важные для научно-технического, технологического и социально-экономического развития страны, включая сведения, утрата которых может нанести ущерб национальным интересам и престижу Российской Федерации;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112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11200" dirty="0" smtClean="0"/>
              <a:t>       открытия, незапатентованные технологии, промышленные образцы, полезные модели и экспериментальное оборудование;</a:t>
            </a:r>
          </a:p>
          <a:p>
            <a:pPr marL="357188" indent="-357188">
              <a:buClrTx/>
              <a:buNone/>
              <a:defRPr/>
            </a:pPr>
            <a:endParaRPr lang="ru-RU" sz="9600" dirty="0" smtClean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меры по обеспечению информационной безопасности РФ в сфере обороны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r>
              <a:rPr lang="ru-RU" sz="2800" dirty="0" smtClean="0"/>
              <a:t>       совершенствование приемов и способов стратегической и оперативной маскировки, разведки и радиоэлектронной борьбы, методов и средств активного противодействия информационно-пропагандистским и психологическим операциям вероятного противника;</a:t>
            </a:r>
          </a:p>
          <a:p>
            <a:endParaRPr lang="ru-RU" sz="2800" dirty="0" smtClean="0"/>
          </a:p>
          <a:p>
            <a:r>
              <a:rPr lang="ru-RU" sz="2800" dirty="0" smtClean="0"/>
              <a:t>       подготовка специалистов в области обеспечения информационной безопасности в сфере обороны.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30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обеспечения </a:t>
            </a:r>
            <a:r>
              <a:rPr lang="ru-RU" dirty="0" err="1" smtClean="0"/>
              <a:t>иб</a:t>
            </a:r>
            <a:r>
              <a:rPr lang="ru-RU" dirty="0" smtClean="0"/>
              <a:t> </a:t>
            </a:r>
            <a:r>
              <a:rPr lang="ru-RU" dirty="0" err="1" smtClean="0"/>
              <a:t>рф</a:t>
            </a:r>
            <a:r>
              <a:rPr lang="ru-RU" dirty="0" smtClean="0"/>
              <a:t> в различных сферах общественной жизни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428750"/>
            <a:ext cx="7858125" cy="5429250"/>
          </a:xfrm>
        </p:spPr>
        <p:txBody>
          <a:bodyPr>
            <a:normAutofit/>
          </a:bodyPr>
          <a:lstStyle/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 экономики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 внутренней политики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 внешней политики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 науки и техники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 духовной жизни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800" dirty="0" smtClean="0"/>
              <a:t>общегосударственных информационных и телекоммуникационных системах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 обороны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600" dirty="0" smtClean="0"/>
              <a:t>правоохранительной и судебной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3600" dirty="0" smtClean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31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8143900" cy="1000148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 smtClean="0"/>
              <a:t>Объекты информационной безопасности РФ</a:t>
            </a:r>
            <a:br>
              <a:rPr lang="ru-RU" sz="2000" dirty="0" smtClean="0"/>
            </a:br>
            <a:r>
              <a:rPr lang="ru-RU" sz="2000" dirty="0" smtClean="0"/>
              <a:t> в сфере правоохранительной и судебной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928670"/>
            <a:ext cx="7858125" cy="5929330"/>
          </a:xfrm>
        </p:spPr>
        <p:txBody>
          <a:bodyPr>
            <a:noAutofit/>
          </a:bodyPr>
          <a:lstStyle/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400" dirty="0" smtClean="0"/>
              <a:t>       информационные ресурсы федеральных органов исполнительной власти, реализующих правоохранительные функции, судебных органов, их информационно-вычислительных центров, научно-исследовательских учреждений и учебных заведений, содержащие специальные сведения и оперативные данные служебного характера;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24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400" dirty="0" smtClean="0"/>
              <a:t>       информационно-вычислительные центры, их информационное, техническое, программное и нормативное обеспечение;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24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400" dirty="0" smtClean="0"/>
              <a:t>       информационная инфраструктура (информационно-вычислительные сети, пункты управления, узлы и линии связи).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32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8143900" cy="1000148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 smtClean="0"/>
              <a:t>Внешние угрозы информационной безопасности РФ</a:t>
            </a:r>
            <a:br>
              <a:rPr lang="ru-RU" sz="2000" dirty="0" smtClean="0"/>
            </a:br>
            <a:r>
              <a:rPr lang="ru-RU" sz="2000" dirty="0" smtClean="0"/>
              <a:t> в сфере правоохранительной и судебной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400" dirty="0" smtClean="0"/>
              <a:t>       разведывательная деятельность специальных служб иностранных государств, международных преступных сообществ, организаций и групп, связанная со сбором сведений, раскрывающих задачи, планы деятельности, техническое оснащение, методы работы и места дислокации специальных подразделений и органов внутренних дел РФ;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24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400" dirty="0" smtClean="0"/>
              <a:t>       деятельность иностранных государственных и частных коммерческих структур, стремящихся получить несанкционированный доступ к информационным ресурсам правоохранительных и судебных органов.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33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8143900" cy="1000148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 smtClean="0"/>
              <a:t>Внутренние угрозы информационной безопасности РФ</a:t>
            </a:r>
            <a:br>
              <a:rPr lang="ru-RU" sz="2000" dirty="0" smtClean="0"/>
            </a:br>
            <a:r>
              <a:rPr lang="ru-RU" sz="2000" dirty="0" smtClean="0"/>
              <a:t> в сфере правоохранительной и судебной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800" dirty="0" smtClean="0"/>
              <a:t>       нарушение установленного регламента сбора, обработки, хранения и передачи информации, содержащейся в картотеках и автоматизированных банках данных и использующейся для расследования преступлений;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28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800" dirty="0" smtClean="0"/>
              <a:t>       недостаточность законодательного и нормативного регулирования информационного обмена в правоохранительной и судебной сферах;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34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8143900" cy="1000148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 smtClean="0"/>
              <a:t>Внутренние угрозы информационной безопасности РФ</a:t>
            </a:r>
            <a:br>
              <a:rPr lang="ru-RU" sz="2000" dirty="0" smtClean="0"/>
            </a:br>
            <a:r>
              <a:rPr lang="ru-RU" sz="2000" dirty="0" smtClean="0"/>
              <a:t> в сфере правоохранительной и судебной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142984"/>
            <a:ext cx="7858125" cy="5715016"/>
          </a:xfrm>
        </p:spPr>
        <p:txBody>
          <a:bodyPr>
            <a:noAutofit/>
          </a:bodyPr>
          <a:lstStyle/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800" dirty="0" smtClean="0"/>
              <a:t>       отсутствие единой методологии сбора, обработки и хранения информации </a:t>
            </a:r>
            <a:r>
              <a:rPr lang="ru-RU" sz="2800" dirty="0" err="1" smtClean="0"/>
              <a:t>опера-тивно-разыскного</a:t>
            </a:r>
            <a:r>
              <a:rPr lang="ru-RU" sz="2800" dirty="0" smtClean="0"/>
              <a:t>, справочного, </a:t>
            </a:r>
            <a:r>
              <a:rPr lang="ru-RU" sz="2800" dirty="0" err="1" smtClean="0"/>
              <a:t>кримина-листического</a:t>
            </a:r>
            <a:r>
              <a:rPr lang="ru-RU" sz="2800" dirty="0" smtClean="0"/>
              <a:t> и статистического характера;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800" dirty="0" smtClean="0"/>
              <a:t>       отказ технических средств и сбои </a:t>
            </a:r>
            <a:r>
              <a:rPr lang="ru-RU" sz="2800" dirty="0" err="1" smtClean="0"/>
              <a:t>про-граммного</a:t>
            </a:r>
            <a:r>
              <a:rPr lang="ru-RU" sz="2800" dirty="0" smtClean="0"/>
              <a:t> обеспечения в информационных и телекоммуникационных системах;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800" dirty="0" smtClean="0"/>
              <a:t>       преднамеренные действия, а также ошибки персонала, непосредственно </a:t>
            </a:r>
            <a:r>
              <a:rPr lang="ru-RU" sz="2800" dirty="0" err="1" smtClean="0"/>
              <a:t>заня-того</a:t>
            </a:r>
            <a:r>
              <a:rPr lang="ru-RU" sz="2800" dirty="0" smtClean="0"/>
              <a:t> формированием и ведением картотек и автоматизированных банков данных.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35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меры по обеспечению информационной безопасности РФ в сфере правоохранительной и судебной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r>
              <a:rPr lang="ru-RU" sz="2800" dirty="0" smtClean="0"/>
              <a:t>        создание защищенной многоуровневой системы интегрированных банков данных оперативно-розыскного, справочного, криминалистического и статистического характера на базе специализированных информационно-телекоммуникационных систем;</a:t>
            </a:r>
          </a:p>
          <a:p>
            <a:endParaRPr lang="ru-RU" sz="2800" dirty="0" smtClean="0"/>
          </a:p>
          <a:p>
            <a:r>
              <a:rPr lang="ru-RU" sz="2800" dirty="0" smtClean="0"/>
              <a:t>       повышение уровня профессиональной и специальной подготовки пользователей информационных систем.</a:t>
            </a:r>
            <a:br>
              <a:rPr lang="ru-RU" sz="2800" dirty="0" smtClean="0"/>
            </a:br>
            <a:r>
              <a:rPr lang="ru-RU" sz="2800" dirty="0" smtClean="0"/>
              <a:t>      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36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66868" y="1214422"/>
            <a:ext cx="5105400" cy="2857520"/>
          </a:xfrm>
        </p:spPr>
        <p:txBody>
          <a:bodyPr/>
          <a:lstStyle/>
          <a:p>
            <a:pPr algn="l"/>
            <a:r>
              <a:rPr lang="ru-RU" sz="2800" dirty="0" smtClean="0"/>
              <a:t>обеспечение информационной безопасности в нормальных и чрезвычайных ситуациях</a:t>
            </a:r>
            <a:endParaRPr lang="ru-RU" sz="2800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обеспечение информационной безопасности в нормальных и чрезвычайных ситуациях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r>
              <a:rPr lang="ru-RU" sz="2800" dirty="0" smtClean="0"/>
              <a:t>      </a:t>
            </a:r>
            <a:r>
              <a:rPr lang="ru-RU" sz="2800" dirty="0" smtClean="0"/>
              <a:t>разработка </a:t>
            </a:r>
            <a:r>
              <a:rPr lang="ru-RU" sz="2800" dirty="0" smtClean="0"/>
              <a:t>эффективной системы мониторинга объектов повышенной опасности, нарушение функционирования которых может привести к возникновению чрезвычайных ситуаций, и прогнозирования чрезвычайных ситуаций</a:t>
            </a:r>
            <a:r>
              <a:rPr lang="ru-RU" sz="2800" dirty="0" smtClean="0"/>
              <a:t>;</a:t>
            </a:r>
          </a:p>
          <a:p>
            <a:endParaRPr lang="ru-RU" sz="2800" dirty="0" smtClean="0"/>
          </a:p>
          <a:p>
            <a:r>
              <a:rPr lang="ru-RU" sz="2800" dirty="0" smtClean="0"/>
              <a:t>       совершенствование системы информирования населения об угрозах возникновения чрезвычайных ситуаций, об условиях их возникновения и развития;</a:t>
            </a:r>
            <a:br>
              <a:rPr lang="ru-RU" sz="2800" dirty="0" smtClean="0"/>
            </a:br>
            <a:endParaRPr lang="ru-RU" sz="2800" dirty="0" smtClean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38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обеспечение информационной безопасности в нормальных и чрезвычайных ситуациях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857232"/>
            <a:ext cx="7858125" cy="60007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  </a:t>
            </a:r>
            <a:endParaRPr lang="ru-RU" sz="2800" dirty="0" smtClean="0"/>
          </a:p>
          <a:p>
            <a:r>
              <a:rPr lang="ru-RU" sz="2800" dirty="0" smtClean="0"/>
              <a:t>      повышение надежности систем обработки и передачи информации, обеспечивающих деятельность федеральных органов исполнительной власти;     </a:t>
            </a:r>
          </a:p>
          <a:p>
            <a:endParaRPr lang="ru-RU" sz="2800" dirty="0" smtClean="0"/>
          </a:p>
          <a:p>
            <a:r>
              <a:rPr lang="ru-RU" sz="2800" dirty="0" smtClean="0"/>
              <a:t> прогнозирование поведения населения под воздействием ложной или недостоверной информации о возможных чрезвычайных ситуациях и выработка мер по оказанию помощи большим массам людей в условиях этих ситуаций;</a:t>
            </a:r>
            <a:br>
              <a:rPr lang="ru-RU" sz="2800" dirty="0" smtClean="0"/>
            </a:br>
            <a:r>
              <a:rPr lang="ru-RU" sz="2800" dirty="0" smtClean="0"/>
              <a:t>       </a:t>
            </a:r>
            <a:endParaRPr lang="ru-RU" sz="2800" dirty="0" smtClean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39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8143900" cy="1000148"/>
          </a:xfrm>
        </p:spPr>
        <p:txBody>
          <a:bodyPr anchor="ctr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600" dirty="0" smtClean="0"/>
              <a:t>Объекты  информационной безопасности  </a:t>
            </a:r>
            <a:br>
              <a:rPr lang="ru-RU" sz="2600" dirty="0" smtClean="0"/>
            </a:br>
            <a:r>
              <a:rPr lang="ru-RU" sz="2600" dirty="0" smtClean="0"/>
              <a:t>в сфере </a:t>
            </a:r>
            <a:r>
              <a:rPr lang="ru-RU" sz="2400" dirty="0" smtClean="0"/>
              <a:t>науки и техники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6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rmAutofit fontScale="47500" lnSpcReduction="20000"/>
          </a:bodyPr>
          <a:lstStyle/>
          <a:p>
            <a:pPr marL="357188" indent="-357188">
              <a:buClrTx/>
              <a:buNone/>
              <a:defRPr/>
            </a:pPr>
            <a:r>
              <a:rPr lang="ru-RU" sz="7000" dirty="0" smtClean="0"/>
              <a:t>  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7000" dirty="0" smtClean="0"/>
              <a:t>     научно-технические кадры и система их подготовки;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70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7000" dirty="0" smtClean="0"/>
              <a:t>       системы управления сложными исследовательскими комплексами (ядерными реакторами, ускорителями элементарных частиц, плазменными генераторами и другими).</a:t>
            </a:r>
            <a:r>
              <a:rPr lang="ru-RU" sz="9600" dirty="0" smtClean="0"/>
              <a:t/>
            </a:r>
            <a:br>
              <a:rPr lang="ru-RU" sz="9600" dirty="0" smtClean="0"/>
            </a:br>
            <a:endParaRPr lang="ru-RU" sz="9600" dirty="0" smtClean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4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обеспечение информационной безопасности в нормальных и чрезвычайных ситуациях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       разработка специальных мер по защите информационных систем, обеспечивающих управление экологически опасными и экономически важными производствами.</a:t>
            </a:r>
            <a:br>
              <a:rPr lang="ru-RU" sz="2800" dirty="0" smtClean="0"/>
            </a:br>
            <a:endParaRPr lang="ru-RU" sz="2800" dirty="0" smtClean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40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0D9AF8-64DB-4A96-B86A-0E41C697E9DF}" type="slidenum">
              <a:rPr lang="ru-RU" smtClean="0"/>
              <a:pPr>
                <a:defRPr/>
              </a:pPr>
              <a:t>41</a:t>
            </a:fld>
            <a:endParaRPr lang="ru-RU"/>
          </a:p>
        </p:txBody>
      </p:sp>
    </p:spTree>
  </p:cSld>
  <p:clrMapOvr>
    <a:masterClrMapping/>
  </p:clrMapOvr>
  <p:transition spd="med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8143900" cy="1000148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100" dirty="0" smtClean="0"/>
              <a:t>Внешние Угрозы </a:t>
            </a:r>
            <a:r>
              <a:rPr lang="ru-RU" sz="3100" dirty="0" err="1" smtClean="0"/>
              <a:t>иБ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 в сфере </a:t>
            </a:r>
            <a:r>
              <a:rPr lang="ru-RU" sz="3200" dirty="0" smtClean="0"/>
              <a:t>науки и техники </a:t>
            </a:r>
            <a:endParaRPr lang="ru-RU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rmAutofit fontScale="32500" lnSpcReduction="20000"/>
          </a:bodyPr>
          <a:lstStyle/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9500" dirty="0" smtClean="0"/>
              <a:t>      стремление </a:t>
            </a:r>
            <a:r>
              <a:rPr lang="ru-RU" sz="9600" dirty="0" smtClean="0"/>
              <a:t>развитых иностранных государств получить противоправный доступ к научно-техническим ресурсам России для использования полученных российскими учеными результатов в собственных интересах;</a:t>
            </a:r>
          </a:p>
          <a:p>
            <a:pPr marL="357188" indent="-357188">
              <a:buClrTx/>
              <a:buNone/>
              <a:defRPr/>
            </a:pPr>
            <a:endParaRPr lang="ru-RU" sz="96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9600" dirty="0" smtClean="0"/>
              <a:t>       создание льготных условий на российском рынке для иностранной научно-технической продукции и стремление развитых стран в то же время ограничить развитие научно-технического потенциала России;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endParaRPr lang="ru-RU" sz="9600" dirty="0" smtClean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8143900" cy="1000148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100" dirty="0" smtClean="0"/>
              <a:t>Внешние Угрозы </a:t>
            </a:r>
            <a:r>
              <a:rPr lang="ru-RU" sz="3100" dirty="0" err="1" smtClean="0"/>
              <a:t>иБ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 в сфере </a:t>
            </a:r>
            <a:r>
              <a:rPr lang="ru-RU" sz="3200" dirty="0" smtClean="0"/>
              <a:t>науки и техники </a:t>
            </a:r>
            <a:endParaRPr lang="ru-RU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rmAutofit fontScale="85000" lnSpcReduction="20000"/>
          </a:bodyPr>
          <a:lstStyle/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200" dirty="0" smtClean="0"/>
              <a:t>       политику западных стран, направленную на дальнейшее разрушение унаследованного от СССР единого научно-технического пространства государств - участников Содружества Независимых Государств за счет переориентации на западные страны их научно-технических связей, а также отдельных, наиболее перспективных научных коллективов;</a:t>
            </a:r>
          </a:p>
          <a:p>
            <a:pPr marL="357188" indent="-357188">
              <a:buClrTx/>
              <a:buNone/>
              <a:defRPr/>
            </a:pPr>
            <a:endParaRPr lang="ru-RU" sz="3200" dirty="0" smtClean="0"/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3200" dirty="0" smtClean="0"/>
              <a:t>       активизацию деятельности иностранных государственных и коммерческих предприятий, учреждений и организаций в области промышленного шпионажа с привлечением к ней разведывательных и специальных служб.</a:t>
            </a:r>
            <a:endParaRPr lang="ru-RU" sz="9600" dirty="0" smtClean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8143900" cy="1000148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100" dirty="0" smtClean="0"/>
              <a:t>Внутренние Угрозы </a:t>
            </a:r>
            <a:r>
              <a:rPr lang="ru-RU" sz="3100" dirty="0" err="1" smtClean="0"/>
              <a:t>иБ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 в сфере </a:t>
            </a:r>
            <a:r>
              <a:rPr lang="ru-RU" sz="3200" dirty="0" smtClean="0"/>
              <a:t>науки и техники </a:t>
            </a:r>
            <a:endParaRPr lang="ru-RU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400" dirty="0" smtClean="0"/>
              <a:t>       сохраняющуюся сложную экономическую ситуацию в России, ведущую к резкому снижению финансирования научно-технической деятельности, временному падению престижа научно-технической сферы, утечке за рубеж идей и передовых разработок;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400" dirty="0" smtClean="0"/>
              <a:t>       серьезные проблемы в области патентной защиты результатов научно-технической деятельности российских ученых;</a:t>
            </a:r>
          </a:p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400" dirty="0" smtClean="0"/>
              <a:t>       сложности реализации мероприятий по защите информации, особенно на акционированных предприятиях, в научно-технических учреждениях и организациях;  </a:t>
            </a:r>
            <a:endParaRPr lang="ru-RU" sz="2200" dirty="0" smtClean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8143900" cy="1000148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100" dirty="0" smtClean="0"/>
              <a:t>Внутренние Угрозы </a:t>
            </a:r>
            <a:r>
              <a:rPr lang="ru-RU" sz="3100" dirty="0" err="1" smtClean="0"/>
              <a:t>иБ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 в сфере </a:t>
            </a:r>
            <a:r>
              <a:rPr lang="ru-RU" sz="3200" dirty="0" smtClean="0"/>
              <a:t>науки и техники </a:t>
            </a:r>
            <a:endParaRPr lang="ru-RU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pPr marL="357188" indent="-357188">
              <a:buClrTx/>
              <a:buFont typeface="Wingdings" pitchFamily="2" charset="2"/>
              <a:buChar char="q"/>
              <a:defRPr/>
            </a:pPr>
            <a:r>
              <a:rPr lang="ru-RU" sz="2400" dirty="0" smtClean="0"/>
              <a:t>         неспособность предприятий национальных отраслей электронной промышленности производить на базе новейших достижений микроэлектроники, передовых информационных технологий конкурентоспособную наукоемкую продукцию, позволяющую обеспечить достаточный уровень технологической независимости России от зарубежных стран, что приводит к вынужденному широкому использованию импортных программно-аппаратных средств при создании и развитии в России информационной инфраструктуры.</a:t>
            </a:r>
          </a:p>
          <a:p>
            <a:pPr marL="357188" indent="-357188">
              <a:buClrTx/>
              <a:buNone/>
              <a:defRPr/>
            </a:pPr>
            <a:endParaRPr lang="ru-RU" sz="2200" dirty="0" smtClean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меры по обеспечению информационной безопасности РФ в науки и техники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    </a:t>
            </a:r>
          </a:p>
          <a:p>
            <a:endParaRPr lang="ru-RU" sz="2800" dirty="0" smtClean="0"/>
          </a:p>
          <a:p>
            <a:r>
              <a:rPr lang="ru-RU" sz="2800" dirty="0" smtClean="0"/>
              <a:t>         совершенствование законодательства Российской Федерации, регулирующего отношения в данной области, и механизмов его реализации. </a:t>
            </a:r>
          </a:p>
          <a:p>
            <a:pPr>
              <a:buNone/>
            </a:pPr>
            <a:r>
              <a:rPr lang="ru-RU" sz="2400" dirty="0" smtClean="0"/>
              <a:t>   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6844</TotalTime>
  <Words>413</Words>
  <Application>Microsoft Office PowerPoint</Application>
  <PresentationFormat>Экран (4:3)</PresentationFormat>
  <Paragraphs>220</Paragraphs>
  <Slides>41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2" baseType="lpstr">
      <vt:lpstr>Opulent</vt:lpstr>
      <vt:lpstr>обеспечение информационной безопасности РФ (продолжение)</vt:lpstr>
      <vt:lpstr>обеспечения иб рф в различных сферах общественной жизни</vt:lpstr>
      <vt:lpstr>Объекты  информационной безопасности   в сфере науки и техники  </vt:lpstr>
      <vt:lpstr>Объекты  информационной безопасности   в сфере науки и техники  </vt:lpstr>
      <vt:lpstr>Внешние Угрозы иБ  в сфере науки и техники </vt:lpstr>
      <vt:lpstr>Внешние Угрозы иБ  в сфере науки и техники </vt:lpstr>
      <vt:lpstr>Внутренние Угрозы иБ  в сфере науки и техники </vt:lpstr>
      <vt:lpstr>Внутренние Угрозы иБ  в сфере науки и техники </vt:lpstr>
      <vt:lpstr>меры по обеспечению информационной безопасности РФ в науки и техники </vt:lpstr>
      <vt:lpstr>обеспечения иб рф в различных сферах общественной жизни</vt:lpstr>
      <vt:lpstr>Объекты  иБ В сфере общегосударственных информационных и телекоммуникационных системах </vt:lpstr>
      <vt:lpstr>Объекты  иБ В сфере общегосударственных информационных и телекоммуникационных системах </vt:lpstr>
      <vt:lpstr>угрозы иб в сфере общегосударственных информационных и телекоммуникационных системах </vt:lpstr>
      <vt:lpstr>угрозы иб в сфере общегосударственных информационных и телекоммуникационных системах </vt:lpstr>
      <vt:lpstr>угрозы иб в сфере общегосударственных информационных и телекоммуникационных системах </vt:lpstr>
      <vt:lpstr>меры по обеспечению иб в сфере общегосударственных информационных и телекоммуникационных системах </vt:lpstr>
      <vt:lpstr>меры по обеспечению иб в сфере общегосударственных информационных и телекоммуникационных системах </vt:lpstr>
      <vt:lpstr>меры по обеспечению иб в сфере общегосударственных информационных и телекоммуникационных системах </vt:lpstr>
      <vt:lpstr>организационно-техническими мероприятия по защите информации в общегосударственных информационных и телекоммуникационных системах</vt:lpstr>
      <vt:lpstr>организационно-техническими мероприятия по защите информации в общегосударственных информационных и телекоммуникационных системах</vt:lpstr>
      <vt:lpstr>обеспечения иб рф в различных сферах общественной жизни</vt:lpstr>
      <vt:lpstr>Объекты информационной безопасности РФ  в сфере обороны</vt:lpstr>
      <vt:lpstr>Внешние угрозы информационной безопасности РФ  в сфере обороны</vt:lpstr>
      <vt:lpstr>Внутренние угрозы информационной безопасности РФ  в сфере обороны</vt:lpstr>
      <vt:lpstr>Внутренние угрозы информационной безопасности РФ  в сфере обороны</vt:lpstr>
      <vt:lpstr>Внутренние угрозы информационной безопасности РФ  в сфере обороны</vt:lpstr>
      <vt:lpstr>меры по обеспечению информационной безопасности РФ в сфере обороны</vt:lpstr>
      <vt:lpstr>меры по обеспечению информационной безопасности РФ в сфере обороны</vt:lpstr>
      <vt:lpstr>меры по обеспечению информационной безопасности РФ в сфере обороны</vt:lpstr>
      <vt:lpstr>меры по обеспечению информационной безопасности РФ в сфере обороны</vt:lpstr>
      <vt:lpstr>обеспечения иб рф в различных сферах общественной жизни</vt:lpstr>
      <vt:lpstr>Объекты информационной безопасности РФ  в сфере правоохранительной и судебной </vt:lpstr>
      <vt:lpstr>Внешние угрозы информационной безопасности РФ  в сфере правоохранительной и судебной </vt:lpstr>
      <vt:lpstr>Внутренние угрозы информационной безопасности РФ  в сфере правоохранительной и судебной </vt:lpstr>
      <vt:lpstr>Внутренние угрозы информационной безопасности РФ  в сфере правоохранительной и судебной </vt:lpstr>
      <vt:lpstr>меры по обеспечению информационной безопасности РФ в сфере правоохранительной и судебной </vt:lpstr>
      <vt:lpstr>обеспечение информационной безопасности в нормальных и чрезвычайных ситуациях</vt:lpstr>
      <vt:lpstr>обеспечение информационной безопасности в нормальных и чрезвычайных ситуациях</vt:lpstr>
      <vt:lpstr>обеспечение информационной безопасности в нормальных и чрезвычайных ситуациях</vt:lpstr>
      <vt:lpstr>обеспечение информационной безопасности в нормальных и чрезвычайных ситуациях</vt:lpstr>
      <vt:lpstr>Слайд 41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chip</dc:creator>
  <cp:lastModifiedBy>Сергей</cp:lastModifiedBy>
  <cp:revision>208</cp:revision>
  <dcterms:created xsi:type="dcterms:W3CDTF">2008-10-24T21:00:09Z</dcterms:created>
  <dcterms:modified xsi:type="dcterms:W3CDTF">2009-07-03T10:14:21Z</dcterms:modified>
</cp:coreProperties>
</file>